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76" r:id="rId2"/>
    <p:sldMasterId id="2147483689" r:id="rId3"/>
    <p:sldMasterId id="2147483704" r:id="rId4"/>
  </p:sldMasterIdLst>
  <p:notesMasterIdLst>
    <p:notesMasterId r:id="rId19"/>
  </p:notesMasterIdLst>
  <p:handoutMasterIdLst>
    <p:handoutMasterId r:id="rId20"/>
  </p:handoutMasterIdLst>
  <p:sldIdLst>
    <p:sldId id="278" r:id="rId5"/>
    <p:sldId id="300" r:id="rId6"/>
    <p:sldId id="302" r:id="rId7"/>
    <p:sldId id="303" r:id="rId8"/>
    <p:sldId id="304" r:id="rId9"/>
    <p:sldId id="305" r:id="rId10"/>
    <p:sldId id="306" r:id="rId11"/>
    <p:sldId id="307" r:id="rId12"/>
    <p:sldId id="309" r:id="rId13"/>
    <p:sldId id="318" r:id="rId14"/>
    <p:sldId id="311" r:id="rId15"/>
    <p:sldId id="319" r:id="rId16"/>
    <p:sldId id="312" r:id="rId17"/>
    <p:sldId id="320" r:id="rId1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4010"/>
    <a:srgbClr val="E37222"/>
    <a:srgbClr val="003258"/>
    <a:srgbClr val="0078C8"/>
    <a:srgbClr val="EB9F87"/>
    <a:srgbClr val="E27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89" d="100"/>
          <a:sy n="89" d="100"/>
        </p:scale>
        <p:origin x="317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80" d="100"/>
          <a:sy n="80" d="100"/>
        </p:scale>
        <p:origin x="-23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176" y="36108"/>
            <a:ext cx="1085600" cy="54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11-10-2016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276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909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1846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76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0"/>
            <a:r>
              <a:rPr lang="en-US" dirty="0" err="1"/>
              <a:t>ww</a:t>
            </a:r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098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2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69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562475" y="0"/>
            <a:ext cx="4581525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037138" y="2878138"/>
            <a:ext cx="3598862" cy="857250"/>
          </a:xfrm>
        </p:spPr>
        <p:txBody>
          <a:bodyPr/>
          <a:lstStyle>
            <a:lvl1pPr defTabSz="608013" eaLnBrk="0" hangingPunct="0"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7138" y="3778250"/>
            <a:ext cx="3598862" cy="1752600"/>
          </a:xfrm>
        </p:spPr>
        <p:txBody>
          <a:bodyPr/>
          <a:lstStyle>
            <a:lvl1pPr marL="0" indent="1588" defTabSz="608013" eaLnBrk="0" hangingPunct="0">
              <a:buFont typeface="Arial" charset="0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nl-NL"/>
              <a:t>Klik om het opmaakprofiel van de modelondertitel te bewerken</a:t>
            </a:r>
            <a:endParaRPr lang="en-GB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5037138" y="6515100"/>
            <a:ext cx="3932237" cy="209550"/>
          </a:xfrm>
        </p:spPr>
        <p:txBody>
          <a:bodyPr anchor="t"/>
          <a:lstStyle>
            <a:lvl1pPr algn="l">
              <a:defRPr/>
            </a:lvl1pPr>
          </a:lstStyle>
          <a:p>
            <a:fld id="{371C0177-2255-4D36-B8DD-0237089C547A}" type="datetime4">
              <a:rPr lang="nl-NL" smtClean="0"/>
              <a:pPr/>
              <a:t>11 oktober 2016</a:t>
            </a:fld>
            <a:endParaRPr lang="nl-NL" dirty="0"/>
          </a:p>
          <a:p>
            <a:endParaRPr lang="nl-NL" dirty="0"/>
          </a:p>
        </p:txBody>
      </p:sp>
      <p:pic>
        <p:nvPicPr>
          <p:cNvPr id="10246" name="Picture 6" descr="Z:\KA\Carma\DocSys\Customers\VenW Rijksbreed\Models\Presentaties\background_pictures\logo wit\RO_VW_diap.png"/>
          <p:cNvPicPr>
            <a:picLocks noChangeAspect="1" noChangeArrowheads="1"/>
          </p:cNvPicPr>
          <p:nvPr/>
        </p:nvPicPr>
        <p:blipFill>
          <a:blip r:embed="rId2" cstate="print"/>
          <a:srcRect l="46451" r="12230" b="20656"/>
          <a:stretch>
            <a:fillRect/>
          </a:stretch>
        </p:blipFill>
        <p:spPr bwMode="auto">
          <a:xfrm>
            <a:off x="4262438" y="0"/>
            <a:ext cx="35179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4132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CDB467-7873-4513-AFB0-64C93AB0D52A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E78A39A-4C99-4BCD-B018-36BE006FADB3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465375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D84257-ED32-48C1-8368-C36FAEBD5AE4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6B6BDDF-2A89-4039-BE8A-509CE46CCAE6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3507706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6725" y="2068513"/>
            <a:ext cx="4124325" cy="4138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43450" y="2068513"/>
            <a:ext cx="4124325" cy="4138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EFCD2F-3854-4509-94B1-251D221B176A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31DF2BC-8A43-4914-9A84-B7BDC8E802FB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4040972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8DFE5E-4DF5-4E22-BF27-B57155238CA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66882B7-EDFC-4F48-8AF5-E70F44ED6812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353652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076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2C4F18-1084-43BB-8F0C-8DDEC76DCA47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DBC99A0-50CB-43C2-A15A-7A72FC1B949A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4187207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FF4269-9A2A-402C-95A8-1E64AE3A37F9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328D42C-744F-47AE-9729-62D2907478C0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859261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E2487A-4EC9-4160-846D-E5DD7CFD4F63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5E3D685-99AE-4B48-89D7-929B7FE72527}" type="datetime4">
              <a:rPr lang="nl-NL" smtClean="0"/>
              <a:pPr/>
              <a:t>11 oktober 2016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40744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CDE4C3-FD53-4754-8387-ED0250ADD0EA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448838B-8E2F-4CBB-AF86-AF7B5DEE893A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15391200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4D3DCD-78F2-4C02-80EF-E6C3442401A7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B6E0780-654D-4B62-A6BB-603CE28FA527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27545163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67513" y="1293813"/>
            <a:ext cx="2100262" cy="49133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6725" y="1293813"/>
            <a:ext cx="6148388" cy="491331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EBBB1C-FD6D-4964-872D-637C2E61DE24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3824C36-7F26-413F-9F18-8694431975CF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27950291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1293813"/>
            <a:ext cx="8401050" cy="4921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6725" y="2068513"/>
            <a:ext cx="4124325" cy="41386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4743450" y="2068513"/>
            <a:ext cx="4124325" cy="4138612"/>
          </a:xfrm>
        </p:spPr>
        <p:txBody>
          <a:bodyPr/>
          <a:lstStyle/>
          <a:p>
            <a:r>
              <a:rPr lang="nl-NL"/>
              <a:t>Klik op het pictogram als u een illustratie wilt toevoegen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466725" y="6611938"/>
            <a:ext cx="1905000" cy="119062"/>
          </a:xfrm>
        </p:spPr>
        <p:txBody>
          <a:bodyPr/>
          <a:lstStyle>
            <a:lvl1pPr>
              <a:defRPr/>
            </a:lvl1pPr>
          </a:lstStyle>
          <a:p>
            <a:fld id="{C0E4B359-E2E3-44DC-A349-1126A74EF1B4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>
          <a:xfrm>
            <a:off x="7264400" y="6611938"/>
            <a:ext cx="1508125" cy="119062"/>
          </a:xfrm>
        </p:spPr>
        <p:txBody>
          <a:bodyPr/>
          <a:lstStyle>
            <a:lvl1pPr>
              <a:defRPr/>
            </a:lvl1pPr>
          </a:lstStyle>
          <a:p>
            <a:fld id="{DBD31B11-F223-4A7F-98AB-1298E820D8C6}" type="datetime4">
              <a:rPr lang="nl-NL" smtClean="0"/>
              <a:pPr/>
              <a:t>11 oktober 2016</a:t>
            </a:fld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3714665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355618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245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11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726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0880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85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7030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626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096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191401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715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0"/>
            <a:r>
              <a:rPr lang="en-US" dirty="0" err="1"/>
              <a:t>ww</a:t>
            </a:r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1296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969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320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1051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612652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7636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4876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1856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4507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8460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6862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6110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548895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4113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8044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0"/>
            <a:r>
              <a:rPr lang="en-US" dirty="0" err="1"/>
              <a:t>ww</a:t>
            </a:r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8711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264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824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486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15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88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62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2516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040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60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1011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6350000"/>
            <a:ext cx="9144000" cy="50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1293813"/>
            <a:ext cx="8401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2068513"/>
            <a:ext cx="840105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6725" y="6611938"/>
            <a:ext cx="1905000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fld id="{A7767DB5-9DBB-4547-9226-1DA966EC9086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1" name="shpTitel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64400" y="6611938"/>
            <a:ext cx="1508125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fld id="{304E76BA-3E86-4990-863F-0FA9D596FAFB}" type="datetime4">
              <a:rPr lang="nl-NL" smtClean="0"/>
              <a:pPr/>
              <a:t>11 oktober 2016</a:t>
            </a:fld>
            <a:endParaRPr lang="nl-NL" dirty="0"/>
          </a:p>
        </p:txBody>
      </p:sp>
      <p:pic>
        <p:nvPicPr>
          <p:cNvPr id="9225" name="Picture 9" descr="Z:\KA\Carma\DocSys\Customers\VenW Rijksbreed\Models\Presentaties\background_pictures\logo wit\RO_VW_diap.png"/>
          <p:cNvPicPr>
            <a:picLocks noChangeAspect="1" noChangeArrowheads="1"/>
          </p:cNvPicPr>
          <p:nvPr/>
        </p:nvPicPr>
        <p:blipFill>
          <a:blip r:embed="rId14" cstate="print"/>
          <a:srcRect l="46451" t="15443" r="46289" b="20656"/>
          <a:stretch>
            <a:fillRect/>
          </a:stretch>
        </p:blipFill>
        <p:spPr bwMode="auto">
          <a:xfrm>
            <a:off x="4376738" y="0"/>
            <a:ext cx="3937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7" y="6525344"/>
            <a:ext cx="2736304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/>
              <a:t>Ministerie van Infrastructuur en Milieu</a:t>
            </a:r>
          </a:p>
        </p:txBody>
      </p:sp>
    </p:spTree>
    <p:extLst>
      <p:ext uri="{BB962C8B-B14F-4D97-AF65-F5344CB8AC3E}">
        <p14:creationId xmlns:p14="http://schemas.microsoft.com/office/powerpoint/2010/main" val="192324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 dirty="0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2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 dirty="0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05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11188" y="2276475"/>
            <a:ext cx="7993260" cy="1470025"/>
          </a:xfrm>
        </p:spPr>
        <p:txBody>
          <a:bodyPr/>
          <a:lstStyle/>
          <a:p>
            <a:r>
              <a:rPr lang="nl-NL" sz="3200" dirty="0"/>
              <a:t>Wijzigingen RGBZ 2.0</a:t>
            </a:r>
            <a:br>
              <a:rPr lang="nl-NL" dirty="0"/>
            </a:br>
            <a:r>
              <a:rPr lang="nl-NL" sz="2400" b="0" i="1" dirty="0"/>
              <a:t>Werkgroep Zaak-Document-Services</a:t>
            </a:r>
            <a:br>
              <a:rPr lang="nl-NL" sz="2400" b="0" i="1" dirty="0"/>
            </a:br>
            <a:r>
              <a:rPr lang="nl-NL" sz="2400" b="0" i="1" dirty="0"/>
              <a:t>12 oktober 2016, Arjan Kloosterboer</a:t>
            </a:r>
          </a:p>
        </p:txBody>
      </p:sp>
    </p:spTree>
    <p:extLst>
      <p:ext uri="{BB962C8B-B14F-4D97-AF65-F5344CB8AC3E}">
        <p14:creationId xmlns:p14="http://schemas.microsoft.com/office/powerpoint/2010/main" val="4068967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nl-NL" sz="2800" dirty="0"/>
              <a:t>Afzender en geadresseerde van ‘document’</a:t>
            </a:r>
          </a:p>
        </p:txBody>
      </p:sp>
      <p:sp>
        <p:nvSpPr>
          <p:cNvPr id="7" name="Ovaal 6"/>
          <p:cNvSpPr/>
          <p:nvPr/>
        </p:nvSpPr>
        <p:spPr bwMode="auto">
          <a:xfrm>
            <a:off x="4572000" y="836712"/>
            <a:ext cx="2304256" cy="720080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al 7"/>
          <p:cNvSpPr/>
          <p:nvPr/>
        </p:nvSpPr>
        <p:spPr bwMode="auto">
          <a:xfrm>
            <a:off x="6948264" y="3356992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2412128"/>
            <a:ext cx="7704000" cy="1880968"/>
          </a:xfrm>
          <a:solidFill>
            <a:schemeClr val="accent6">
              <a:lumMod val="20000"/>
              <a:lumOff val="80000"/>
              <a:alpha val="88000"/>
            </a:schemeClr>
          </a:solidFill>
        </p:spPr>
        <p:txBody>
          <a:bodyPr/>
          <a:lstStyle/>
          <a:p>
            <a:r>
              <a:rPr lang="nl-NL" dirty="0"/>
              <a:t>Twee mogelijkheden:</a:t>
            </a:r>
          </a:p>
          <a:p>
            <a:pPr lvl="1"/>
            <a:r>
              <a:rPr lang="nl-NL" dirty="0"/>
              <a:t>Relatie: BETROKKENE als afzender of geadresseerde van ‘document’</a:t>
            </a:r>
          </a:p>
          <a:p>
            <a:pPr lvl="1"/>
            <a:r>
              <a:rPr lang="nl-NL" dirty="0"/>
              <a:t>Attribuut: afzender of geadresseerde als gegeven van INFORMATIEOBJECT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8013" cy="1143000"/>
          </a:xfrm>
        </p:spPr>
        <p:txBody>
          <a:bodyPr/>
          <a:lstStyle/>
          <a:p>
            <a:pPr algn="ctr"/>
            <a:r>
              <a:rPr lang="nl-NL" sz="3200" dirty="0"/>
              <a:t>Geoptimaliseerde </a:t>
            </a:r>
            <a:r>
              <a:rPr lang="nl-NL" sz="3200" dirty="0" err="1"/>
              <a:t>waardenlijsten</a:t>
            </a:r>
            <a:endParaRPr lang="nl-NL" sz="3200" dirty="0"/>
          </a:p>
        </p:txBody>
      </p:sp>
      <p:sp>
        <p:nvSpPr>
          <p:cNvPr id="7" name="Ovaal 6"/>
          <p:cNvSpPr/>
          <p:nvPr/>
        </p:nvSpPr>
        <p:spPr bwMode="auto">
          <a:xfrm>
            <a:off x="7812360" y="5229200"/>
            <a:ext cx="936104" cy="50405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Ovaal 4"/>
          <p:cNvSpPr/>
          <p:nvPr/>
        </p:nvSpPr>
        <p:spPr bwMode="auto">
          <a:xfrm>
            <a:off x="3059832" y="3645024"/>
            <a:ext cx="576064" cy="50405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908720"/>
            <a:ext cx="6948344" cy="2592288"/>
          </a:xfrm>
          <a:solidFill>
            <a:schemeClr val="accent6">
              <a:lumMod val="20000"/>
              <a:lumOff val="80000"/>
              <a:alpha val="88000"/>
            </a:schemeClr>
          </a:solidFill>
        </p:spPr>
        <p:txBody>
          <a:bodyPr/>
          <a:lstStyle/>
          <a:p>
            <a:r>
              <a:rPr lang="nl-NL" dirty="0" err="1"/>
              <a:t>Documenttype-omschrijving</a:t>
            </a:r>
            <a:r>
              <a:rPr lang="nl-NL" dirty="0"/>
              <a:t> generiek</a:t>
            </a:r>
          </a:p>
          <a:p>
            <a:pPr lvl="1">
              <a:buFontTx/>
              <a:buChar char="-"/>
            </a:pPr>
            <a:r>
              <a:rPr lang="nl-NL" dirty="0"/>
              <a:t>Aangepast op NEN 2084</a:t>
            </a:r>
          </a:p>
          <a:p>
            <a:r>
              <a:rPr lang="nl-NL" dirty="0"/>
              <a:t>Rolomschrijving generiek:</a:t>
            </a:r>
          </a:p>
          <a:p>
            <a:pPr lvl="1">
              <a:buFontTx/>
              <a:buChar char="-"/>
            </a:pPr>
            <a:r>
              <a:rPr lang="nl-NL" dirty="0"/>
              <a:t>Geharmoniseerd met Procesarchitectuur</a:t>
            </a:r>
          </a:p>
          <a:p>
            <a:pPr lvl="1">
              <a:buFontTx/>
              <a:buChar char="-"/>
            </a:pPr>
            <a:r>
              <a:rPr lang="nl-NL" sz="1600" b="0" dirty="0"/>
              <a:t>Adviseur; Behandelaar; Belanghebbende; Beslisser; </a:t>
            </a:r>
            <a:br>
              <a:rPr lang="nl-NL" sz="1600" b="0" dirty="0"/>
            </a:br>
            <a:r>
              <a:rPr lang="nl-NL" sz="1600" b="0" dirty="0"/>
              <a:t>Initiator; </a:t>
            </a:r>
            <a:r>
              <a:rPr lang="nl-NL" sz="1600" b="0" dirty="0" err="1"/>
              <a:t>Klantcontacter</a:t>
            </a:r>
            <a:r>
              <a:rPr lang="nl-NL" sz="1600" b="0" dirty="0"/>
              <a:t>; Mede-initiator; Zaakcoördinator </a:t>
            </a:r>
          </a:p>
          <a:p>
            <a:pPr lvl="1">
              <a:buFontTx/>
              <a:buChar char="-"/>
            </a:pPr>
            <a:r>
              <a:rPr lang="nl-NL" sz="1700" b="0" dirty="0"/>
              <a:t>‘Gemachtigde’ is eigenschap van ROL, geen rolsoort.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540000"/>
            <a:ext cx="8244488" cy="792163"/>
          </a:xfrm>
        </p:spPr>
        <p:txBody>
          <a:bodyPr/>
          <a:lstStyle/>
          <a:p>
            <a:r>
              <a:rPr lang="nl-NL" sz="2200" dirty="0"/>
              <a:t>Kleinere wijzigingen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260000"/>
            <a:ext cx="8172480" cy="5409360"/>
          </a:xfrm>
        </p:spPr>
        <p:txBody>
          <a:bodyPr>
            <a:normAutofit fontScale="92500" lnSpcReduction="20000"/>
          </a:bodyPr>
          <a:lstStyle/>
          <a:p>
            <a:r>
              <a:rPr lang="nl-NL" sz="2000" dirty="0"/>
              <a:t>Termijnen in meer grootheden</a:t>
            </a:r>
          </a:p>
          <a:p>
            <a:pPr lvl="1"/>
            <a:r>
              <a:rPr lang="nl-NL" sz="1600" dirty="0"/>
              <a:t>werkbare dagen, kalenderdagen, maanden, jaren</a:t>
            </a:r>
          </a:p>
          <a:p>
            <a:r>
              <a:rPr lang="nl-NL" sz="2000" dirty="0"/>
              <a:t>Modellering zaakgeometrie</a:t>
            </a:r>
          </a:p>
          <a:p>
            <a:pPr lvl="1"/>
            <a:r>
              <a:rPr lang="nl-NL" sz="1700" dirty="0"/>
              <a:t>zaak kan zelf van geometrie worden voorzien</a:t>
            </a:r>
          </a:p>
          <a:p>
            <a:r>
              <a:rPr lang="nl-NL" sz="2000" dirty="0"/>
              <a:t>Meerdere </a:t>
            </a:r>
            <a:r>
              <a:rPr lang="nl-NL" sz="2000" dirty="0" err="1"/>
              <a:t>initiatoren</a:t>
            </a:r>
            <a:r>
              <a:rPr lang="nl-NL" sz="2000" dirty="0"/>
              <a:t>:</a:t>
            </a:r>
          </a:p>
          <a:p>
            <a:pPr lvl="1"/>
            <a:r>
              <a:rPr lang="nl-NL" sz="1700" dirty="0"/>
              <a:t>Rol ‘Mede-initiator’</a:t>
            </a:r>
          </a:p>
          <a:p>
            <a:r>
              <a:rPr lang="nl-NL" sz="2000" dirty="0"/>
              <a:t>Ondertekening document</a:t>
            </a:r>
          </a:p>
          <a:p>
            <a:pPr lvl="1"/>
            <a:r>
              <a:rPr lang="nl-NL" sz="1700" dirty="0"/>
              <a:t>Attributen Ondertekeningsoort en Ondertekeningdatum toegevoegd aan INFORMATIEOBJECT </a:t>
            </a:r>
          </a:p>
          <a:p>
            <a:r>
              <a:rPr lang="nl-NL" sz="2000" dirty="0"/>
              <a:t>Machtiging</a:t>
            </a:r>
          </a:p>
          <a:p>
            <a:pPr lvl="1"/>
            <a:r>
              <a:rPr lang="nl-NL" sz="1700" dirty="0"/>
              <a:t>Attribuut ‘Indicatie gemachtigde’ bij ROL vervangen door ‘Indicatie machtiging’</a:t>
            </a:r>
          </a:p>
          <a:p>
            <a:pPr lvl="1"/>
            <a:r>
              <a:rPr lang="nl-NL" sz="1700" dirty="0"/>
              <a:t>Zowel machtiginggever als gemachtigde is nu te duiden</a:t>
            </a:r>
          </a:p>
          <a:p>
            <a:r>
              <a:rPr lang="nl-NL" sz="2000" dirty="0" err="1"/>
              <a:t>KvK-nummer</a:t>
            </a:r>
            <a:endParaRPr lang="nl-NL" sz="2000" dirty="0"/>
          </a:p>
          <a:p>
            <a:pPr lvl="1"/>
            <a:r>
              <a:rPr lang="nl-NL" sz="1700" dirty="0"/>
              <a:t>Toegevoegd aan VESTIGING</a:t>
            </a:r>
          </a:p>
          <a:p>
            <a:r>
              <a:rPr lang="nl-NL" sz="2000" dirty="0"/>
              <a:t>Aanpassing op ZTC2</a:t>
            </a:r>
          </a:p>
          <a:p>
            <a:pPr lvl="1"/>
            <a:r>
              <a:rPr lang="nl-NL" sz="1700" dirty="0"/>
              <a:t>Unieke aanduidingen</a:t>
            </a:r>
          </a:p>
          <a:p>
            <a:pPr lvl="1"/>
            <a:r>
              <a:rPr lang="nl-NL" sz="1700" dirty="0" err="1"/>
              <a:t>Zaaktypespecifieke</a:t>
            </a:r>
            <a:r>
              <a:rPr lang="nl-NL" sz="1700" dirty="0"/>
              <a:t> eigenschappen in generieke zin</a:t>
            </a:r>
          </a:p>
          <a:p>
            <a:pPr marL="0" indent="0">
              <a:buNone/>
            </a:pPr>
            <a:r>
              <a:rPr lang="nl-NL" sz="2100" dirty="0"/>
              <a:t>Niet gewijzigd</a:t>
            </a:r>
          </a:p>
          <a:p>
            <a:pPr lvl="1"/>
            <a:r>
              <a:rPr lang="nl-NL" sz="1600" dirty="0"/>
              <a:t>Samengesteld document</a:t>
            </a:r>
          </a:p>
          <a:p>
            <a:pPr lvl="2"/>
            <a:r>
              <a:rPr lang="nl-NL" sz="1600" dirty="0"/>
              <a:t>Niet correct in </a:t>
            </a:r>
            <a:r>
              <a:rPr lang="nl-NL" sz="1600" dirty="0" err="1"/>
              <a:t>StUF</a:t>
            </a:r>
            <a:r>
              <a:rPr lang="nl-NL" sz="1600" dirty="0"/>
              <a:t>-ZKN en dus ZDS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8013" cy="1143000"/>
          </a:xfrm>
        </p:spPr>
        <p:txBody>
          <a:bodyPr/>
          <a:lstStyle/>
          <a:p>
            <a:pPr algn="r"/>
            <a:r>
              <a:rPr lang="nl-NL" sz="3200" dirty="0"/>
              <a:t>Impact</a:t>
            </a:r>
          </a:p>
        </p:txBody>
      </p:sp>
      <p:sp>
        <p:nvSpPr>
          <p:cNvPr id="16" name="Ovaal 15"/>
          <p:cNvSpPr/>
          <p:nvPr/>
        </p:nvSpPr>
        <p:spPr bwMode="auto">
          <a:xfrm>
            <a:off x="3275856" y="2780928"/>
            <a:ext cx="3024336" cy="57606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Ovaal 16"/>
          <p:cNvSpPr/>
          <p:nvPr/>
        </p:nvSpPr>
        <p:spPr bwMode="auto">
          <a:xfrm>
            <a:off x="3923928" y="2996952"/>
            <a:ext cx="1080120" cy="28803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Ovaal 17"/>
          <p:cNvSpPr/>
          <p:nvPr/>
        </p:nvSpPr>
        <p:spPr bwMode="auto">
          <a:xfrm>
            <a:off x="6588224" y="3140968"/>
            <a:ext cx="936104" cy="28803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Ovaal 18"/>
          <p:cNvSpPr/>
          <p:nvPr/>
        </p:nvSpPr>
        <p:spPr bwMode="auto">
          <a:xfrm>
            <a:off x="683568" y="4149080"/>
            <a:ext cx="936104" cy="28803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Ovaal 19"/>
          <p:cNvSpPr/>
          <p:nvPr/>
        </p:nvSpPr>
        <p:spPr bwMode="auto">
          <a:xfrm>
            <a:off x="755576" y="5445224"/>
            <a:ext cx="648072" cy="28803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Ovaal 20"/>
          <p:cNvSpPr/>
          <p:nvPr/>
        </p:nvSpPr>
        <p:spPr bwMode="auto">
          <a:xfrm>
            <a:off x="4283968" y="3356992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Ovaal 21"/>
          <p:cNvSpPr/>
          <p:nvPr/>
        </p:nvSpPr>
        <p:spPr bwMode="auto">
          <a:xfrm>
            <a:off x="6372200" y="2852936"/>
            <a:ext cx="2771800" cy="1152128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Ovaal 22"/>
          <p:cNvSpPr/>
          <p:nvPr/>
        </p:nvSpPr>
        <p:spPr bwMode="auto">
          <a:xfrm>
            <a:off x="6948264" y="3356992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Ovaal 23"/>
          <p:cNvSpPr/>
          <p:nvPr/>
        </p:nvSpPr>
        <p:spPr bwMode="auto">
          <a:xfrm>
            <a:off x="2771800" y="692696"/>
            <a:ext cx="2304256" cy="1512168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Ovaal 24"/>
          <p:cNvSpPr/>
          <p:nvPr/>
        </p:nvSpPr>
        <p:spPr bwMode="auto">
          <a:xfrm>
            <a:off x="4572000" y="836712"/>
            <a:ext cx="2304256" cy="720080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Ovaal 25"/>
          <p:cNvSpPr/>
          <p:nvPr/>
        </p:nvSpPr>
        <p:spPr bwMode="auto">
          <a:xfrm>
            <a:off x="7812360" y="5229200"/>
            <a:ext cx="936104" cy="50405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7" name="Ovaal 26"/>
          <p:cNvSpPr/>
          <p:nvPr/>
        </p:nvSpPr>
        <p:spPr bwMode="auto">
          <a:xfrm>
            <a:off x="3059832" y="3645024"/>
            <a:ext cx="576064" cy="50405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8" name="Ovaal 27"/>
          <p:cNvSpPr/>
          <p:nvPr/>
        </p:nvSpPr>
        <p:spPr bwMode="auto">
          <a:xfrm>
            <a:off x="827584" y="2636912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9" name="Ovaal 28"/>
          <p:cNvSpPr/>
          <p:nvPr/>
        </p:nvSpPr>
        <p:spPr bwMode="auto">
          <a:xfrm>
            <a:off x="6948264" y="4581128"/>
            <a:ext cx="360040" cy="14401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" name="Ovaal 29"/>
          <p:cNvSpPr/>
          <p:nvPr/>
        </p:nvSpPr>
        <p:spPr bwMode="auto">
          <a:xfrm>
            <a:off x="5580112" y="5517232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0"/>
                            </p:stCondLst>
                            <p:childTnLst>
                              <p:par>
                                <p:cTn id="6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6000"/>
                            </p:stCondLst>
                            <p:childTnLst>
                              <p:par>
                                <p:cTn id="7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8000"/>
                            </p:stCondLst>
                            <p:childTnLst>
                              <p:par>
                                <p:cTn id="7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11188" y="2276475"/>
            <a:ext cx="7993260" cy="1470025"/>
          </a:xfrm>
        </p:spPr>
        <p:txBody>
          <a:bodyPr/>
          <a:lstStyle/>
          <a:p>
            <a:r>
              <a:rPr lang="nl-NL" sz="3200" dirty="0"/>
              <a:t>Wijzigingen RGBZ 2.0</a:t>
            </a:r>
            <a:br>
              <a:rPr lang="nl-NL" dirty="0"/>
            </a:br>
            <a:r>
              <a:rPr lang="nl-NL" sz="2400" b="0" i="1" dirty="0"/>
              <a:t>Werkgroep Zaak-Document-Services</a:t>
            </a:r>
            <a:br>
              <a:rPr lang="nl-NL" sz="2400" b="0" i="1" dirty="0"/>
            </a:br>
            <a:r>
              <a:rPr lang="nl-NL" sz="2400" b="0" i="1" dirty="0"/>
              <a:t>12 oktober 2016, Arjan Kloosterboer</a:t>
            </a:r>
          </a:p>
        </p:txBody>
      </p:sp>
    </p:spTree>
    <p:extLst>
      <p:ext uri="{BB962C8B-B14F-4D97-AF65-F5344CB8AC3E}">
        <p14:creationId xmlns:p14="http://schemas.microsoft.com/office/powerpoint/2010/main" val="229124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Belangrijkste wijzigingen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nl-NL" sz="2000" dirty="0"/>
              <a:t>Afbakening zaak en deelzaak en verhouding zaken, deelzaken en gerelateerde zaken tot elkaar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/>
              <a:t>Identificatie zaak, document, organisatorische eenheid en medewerker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/>
              <a:t>Aansluiting op</a:t>
            </a:r>
            <a:br>
              <a:rPr lang="nl-NL" sz="2000" dirty="0"/>
            </a:br>
            <a:r>
              <a:rPr lang="nl-NL" sz="2000" dirty="0"/>
              <a:t>- ‘Baseline Informatiehuishouding’, </a:t>
            </a:r>
            <a:br>
              <a:rPr lang="nl-NL" sz="2000" dirty="0"/>
            </a:br>
            <a:r>
              <a:rPr lang="nl-NL" sz="2000" dirty="0"/>
              <a:t>- nieuwe ‘Selectielijst archiefbescheiden’ en </a:t>
            </a:r>
            <a:br>
              <a:rPr lang="nl-NL" sz="2000" dirty="0"/>
            </a:br>
            <a:r>
              <a:rPr lang="nl-NL" sz="2000" dirty="0"/>
              <a:t>- ‘Toepassingsprofiel Metadatering Lokale Overheden’ (‘recordmanagement’)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/>
              <a:t>Modellering klantcontacten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/>
              <a:t>Afzender en geadresseerde van ‘document’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/>
              <a:t>Geoptimaliseerde </a:t>
            </a:r>
            <a:r>
              <a:rPr lang="nl-NL" sz="2000" dirty="0" err="1"/>
              <a:t>waardenlijsten</a:t>
            </a:r>
            <a:r>
              <a:rPr lang="nl-NL" sz="2000" dirty="0"/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nl-NL" sz="1700" dirty="0"/>
              <a:t>Rolomschrijving generiek</a:t>
            </a:r>
          </a:p>
          <a:p>
            <a:pPr lvl="1">
              <a:buFont typeface="Wingdings" pitchFamily="2" charset="2"/>
              <a:buChar char="§"/>
            </a:pPr>
            <a:r>
              <a:rPr lang="nl-NL" sz="1700" dirty="0"/>
              <a:t>Documenttype generiek</a:t>
            </a:r>
          </a:p>
          <a:p>
            <a:pPr>
              <a:buFont typeface="Wingdings" pitchFamily="2" charset="2"/>
              <a:buChar char="§"/>
            </a:pPr>
            <a:endParaRPr lang="nl-NL" sz="20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 bwMode="auto">
          <a:xfrm>
            <a:off x="-936" y="4293096"/>
            <a:ext cx="9181448" cy="180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260000"/>
            <a:ext cx="7704000" cy="2840648"/>
          </a:xfrm>
          <a:solidFill>
            <a:schemeClr val="accent6">
              <a:lumMod val="20000"/>
              <a:lumOff val="80000"/>
              <a:alpha val="88000"/>
            </a:schemeClr>
          </a:solidFill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/>
              <a:t>Een zaak betreft de uitvoering van een bedrijfsproces</a:t>
            </a:r>
          </a:p>
          <a:p>
            <a:pPr>
              <a:buFont typeface="Arial" pitchFamily="34" charset="0"/>
              <a:buChar char="•"/>
            </a:pPr>
            <a:r>
              <a:rPr lang="nl-NL" dirty="0"/>
              <a:t>Dat geldt ook voor een deelzaak</a:t>
            </a:r>
          </a:p>
          <a:p>
            <a:pPr lvl="1">
              <a:buFont typeface="Arial" pitchFamily="34" charset="0"/>
              <a:buChar char="•"/>
            </a:pPr>
            <a:r>
              <a:rPr lang="nl-NL" dirty="0"/>
              <a:t>Een deelzaak is ook als zaak uitvoerbaar</a:t>
            </a:r>
          </a:p>
          <a:p>
            <a:pPr>
              <a:buFont typeface="Arial" pitchFamily="34" charset="0"/>
              <a:buChar char="•"/>
            </a:pPr>
            <a:r>
              <a:rPr lang="nl-NL" dirty="0"/>
              <a:t>En ook voor een gerelateerde zaak</a:t>
            </a:r>
          </a:p>
          <a:p>
            <a:pPr lvl="1">
              <a:buFont typeface="Arial" pitchFamily="34" charset="0"/>
              <a:buChar char="•"/>
            </a:pPr>
            <a:r>
              <a:rPr lang="nl-NL" dirty="0"/>
              <a:t>Een gerelateerde zaak wordt als zaak uitgevoerd</a:t>
            </a:r>
          </a:p>
          <a:p>
            <a:pPr lvl="1">
              <a:buFont typeface="Arial" pitchFamily="34" charset="0"/>
              <a:buChar char="•"/>
            </a:pPr>
            <a:r>
              <a:rPr lang="nl-NL" dirty="0"/>
              <a:t>Maakt het mogelijk om in ketens samen te werken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7" y="4447901"/>
            <a:ext cx="4320479" cy="14529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3127" y="4447901"/>
            <a:ext cx="4675376" cy="1452947"/>
          </a:xfrm>
          <a:prstGeom prst="rect">
            <a:avLst/>
          </a:prstGeom>
        </p:spPr>
      </p:pic>
      <p:sp>
        <p:nvSpPr>
          <p:cNvPr id="8" name="Titel 1"/>
          <p:cNvSpPr txBox="1">
            <a:spLocks/>
          </p:cNvSpPr>
          <p:nvPr/>
        </p:nvSpPr>
        <p:spPr bwMode="auto">
          <a:xfrm>
            <a:off x="457200" y="273050"/>
            <a:ext cx="8228013" cy="635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9pPr>
          </a:lstStyle>
          <a:p>
            <a:pPr algn="ctr"/>
            <a:r>
              <a:rPr lang="nl-NL" sz="2800" kern="0"/>
              <a:t>Zaak, deelzaak en gerelateerde zaak</a:t>
            </a:r>
            <a:endParaRPr lang="nl-NL" sz="2800" kern="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5" name="Ovaal 4"/>
          <p:cNvSpPr/>
          <p:nvPr/>
        </p:nvSpPr>
        <p:spPr bwMode="auto">
          <a:xfrm>
            <a:off x="3275856" y="2780928"/>
            <a:ext cx="3024336" cy="57606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635670"/>
          </a:xfrm>
        </p:spPr>
        <p:txBody>
          <a:bodyPr/>
          <a:lstStyle/>
          <a:p>
            <a:pPr algn="ctr"/>
            <a:r>
              <a:rPr lang="nl-NL" sz="2800" dirty="0"/>
              <a:t>Zaak, deelzaak en gerelateerde zaak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dirty="0"/>
              <a:t>Identificaties ZAAK, DOCUMENT, ORGANISATORISCHE EENHEID EN MEDEWERKER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772816"/>
            <a:ext cx="7704000" cy="4095184"/>
          </a:xfrm>
          <a:solidFill>
            <a:schemeClr val="accent6">
              <a:lumMod val="20000"/>
              <a:lumOff val="80000"/>
              <a:alpha val="88000"/>
            </a:schemeClr>
          </a:solidFill>
        </p:spPr>
        <p:txBody>
          <a:bodyPr/>
          <a:lstStyle/>
          <a:p>
            <a:r>
              <a:rPr lang="nl-NL" dirty="0"/>
              <a:t>Voor ZAAK een combinatie van:</a:t>
            </a:r>
          </a:p>
          <a:p>
            <a:pPr>
              <a:buFontTx/>
              <a:buChar char="-"/>
            </a:pPr>
            <a:r>
              <a:rPr lang="nl-NL" dirty="0"/>
              <a:t>RSIN van bronorganisatie;</a:t>
            </a:r>
          </a:p>
          <a:p>
            <a:pPr>
              <a:buFontTx/>
              <a:buChar char="-"/>
            </a:pPr>
            <a:r>
              <a:rPr lang="nl-NL" dirty="0"/>
              <a:t>‘Zaaknummer’ van zaakverantwoordelijke organisatie.</a:t>
            </a:r>
          </a:p>
          <a:p>
            <a:r>
              <a:rPr lang="nl-NL" dirty="0"/>
              <a:t>Voor DOCUMENT, ORGANISATORISCHE EENHEID EN MEDEWERKER vergelijkbaar.</a:t>
            </a:r>
          </a:p>
          <a:p>
            <a:endParaRPr lang="nl-NL" b="0" i="1" dirty="0"/>
          </a:p>
          <a:p>
            <a:r>
              <a:rPr lang="nl-NL" b="0" i="1" dirty="0" err="1"/>
              <a:t>CBS-gemeentecode</a:t>
            </a:r>
            <a:r>
              <a:rPr lang="nl-NL" b="0" i="1" dirty="0"/>
              <a:t> als onderdeel van de identificatie vervalt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5" name="Ovaal 4"/>
          <p:cNvSpPr/>
          <p:nvPr/>
        </p:nvSpPr>
        <p:spPr bwMode="auto">
          <a:xfrm>
            <a:off x="3923928" y="2996952"/>
            <a:ext cx="1080120" cy="28803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Ovaal 6"/>
          <p:cNvSpPr/>
          <p:nvPr/>
        </p:nvSpPr>
        <p:spPr bwMode="auto">
          <a:xfrm>
            <a:off x="6588224" y="3140968"/>
            <a:ext cx="936104" cy="28803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Ovaal 8"/>
          <p:cNvSpPr/>
          <p:nvPr/>
        </p:nvSpPr>
        <p:spPr bwMode="auto">
          <a:xfrm>
            <a:off x="683568" y="4149080"/>
            <a:ext cx="936104" cy="28803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Ovaal 9"/>
          <p:cNvSpPr/>
          <p:nvPr/>
        </p:nvSpPr>
        <p:spPr bwMode="auto">
          <a:xfrm>
            <a:off x="755576" y="5445224"/>
            <a:ext cx="648072" cy="28803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720000" y="540000"/>
            <a:ext cx="7704000" cy="792163"/>
          </a:xfrm>
        </p:spPr>
        <p:txBody>
          <a:bodyPr/>
          <a:lstStyle/>
          <a:p>
            <a:r>
              <a:rPr lang="nl-NL" sz="2800" dirty="0"/>
              <a:t>Identificaties ZAAK, DOCUMENT, ORGANISATORISCHE EENHEID EN MEDEWERKER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540000"/>
            <a:ext cx="8424000" cy="792163"/>
          </a:xfrm>
        </p:spPr>
        <p:txBody>
          <a:bodyPr/>
          <a:lstStyle/>
          <a:p>
            <a:r>
              <a:rPr lang="nl-NL" sz="2800" dirty="0"/>
              <a:t>Aansluiting op ‘Baseline Informatiehuishouding’, nieuwe ‘Selectielijst archiefbescheiden’ en TMLO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772816"/>
            <a:ext cx="8028464" cy="4806034"/>
          </a:xfrm>
          <a:solidFill>
            <a:schemeClr val="accent6">
              <a:lumMod val="20000"/>
              <a:lumOff val="80000"/>
              <a:alpha val="88000"/>
            </a:schemeClr>
          </a:solidFill>
        </p:spPr>
        <p:txBody>
          <a:bodyPr/>
          <a:lstStyle/>
          <a:p>
            <a:pPr>
              <a:buFontTx/>
              <a:buChar char="-"/>
            </a:pPr>
            <a:r>
              <a:rPr lang="nl-NL" dirty="0"/>
              <a:t>‘Document’ wordt ‘Informatieobject’</a:t>
            </a:r>
          </a:p>
          <a:p>
            <a:pPr>
              <a:buFontTx/>
              <a:buChar char="-"/>
            </a:pPr>
            <a:r>
              <a:rPr lang="nl-NL" dirty="0"/>
              <a:t>Afgestemd op nieuwe </a:t>
            </a:r>
            <a:r>
              <a:rPr lang="nl-NL" dirty="0" err="1"/>
              <a:t>Selectieljst</a:t>
            </a:r>
            <a:endParaRPr lang="nl-NL" dirty="0"/>
          </a:p>
          <a:p>
            <a:pPr lvl="1">
              <a:buFontTx/>
              <a:buChar char="-"/>
            </a:pPr>
            <a:r>
              <a:rPr lang="nl-NL" dirty="0"/>
              <a:t>duiden van procesobject</a:t>
            </a:r>
          </a:p>
          <a:p>
            <a:pPr lvl="1">
              <a:buFontTx/>
              <a:buChar char="-"/>
            </a:pPr>
            <a:r>
              <a:rPr lang="nl-NL" dirty="0"/>
              <a:t>kunnen bepalen van archiefregime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  <a:p>
            <a:pPr>
              <a:buFontTx/>
              <a:buChar char="-"/>
            </a:pPr>
            <a:r>
              <a:rPr lang="nl-NL" dirty="0"/>
              <a:t>Afgestemd op </a:t>
            </a:r>
            <a:r>
              <a:rPr lang="nl-NL" dirty="0" err="1"/>
              <a:t>ToepassingsProfiel</a:t>
            </a:r>
            <a:r>
              <a:rPr lang="nl-NL" dirty="0"/>
              <a:t> Metadatering Lokale Overheden (TMLO)</a:t>
            </a:r>
          </a:p>
          <a:p>
            <a:pPr lvl="1">
              <a:buFontTx/>
              <a:buChar char="-"/>
            </a:pPr>
            <a:r>
              <a:rPr lang="nl-NL" dirty="0"/>
              <a:t>‘Informatiemodel’ van een ‘archiefstuk’</a:t>
            </a:r>
          </a:p>
          <a:p>
            <a:pPr lvl="1">
              <a:buFontTx/>
              <a:buChar char="-"/>
            </a:pPr>
            <a:r>
              <a:rPr lang="nl-NL" dirty="0"/>
              <a:t>De ‘brug’ van zaakbehandeling (dynamisch) naar archivering (statisch)</a:t>
            </a:r>
          </a:p>
        </p:txBody>
      </p:sp>
      <p:grpSp>
        <p:nvGrpSpPr>
          <p:cNvPr id="8" name="Groep 7"/>
          <p:cNvGrpSpPr/>
          <p:nvPr/>
        </p:nvGrpSpPr>
        <p:grpSpPr>
          <a:xfrm>
            <a:off x="1579139" y="3429000"/>
            <a:ext cx="7169325" cy="1146681"/>
            <a:chOff x="1579139" y="3068960"/>
            <a:chExt cx="7169325" cy="1146681"/>
          </a:xfrm>
        </p:grpSpPr>
        <p:pic>
          <p:nvPicPr>
            <p:cNvPr id="4" name="Afbeelding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9139" y="3068960"/>
              <a:ext cx="7169325" cy="1146681"/>
            </a:xfrm>
            <a:prstGeom prst="rect">
              <a:avLst/>
            </a:prstGeom>
          </p:spPr>
        </p:pic>
        <p:sp>
          <p:nvSpPr>
            <p:cNvPr id="5" name="Ovaal 4"/>
            <p:cNvSpPr/>
            <p:nvPr/>
          </p:nvSpPr>
          <p:spPr bwMode="auto">
            <a:xfrm>
              <a:off x="5757272" y="3068960"/>
              <a:ext cx="182880" cy="182880"/>
            </a:xfrm>
            <a:prstGeom prst="ellips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7" name="Ovaal 6"/>
            <p:cNvSpPr/>
            <p:nvPr/>
          </p:nvSpPr>
          <p:spPr bwMode="auto">
            <a:xfrm>
              <a:off x="5901288" y="3534152"/>
              <a:ext cx="1839064" cy="158341"/>
            </a:xfrm>
            <a:prstGeom prst="ellips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5" name="Ovaal 4"/>
          <p:cNvSpPr/>
          <p:nvPr/>
        </p:nvSpPr>
        <p:spPr bwMode="auto">
          <a:xfrm>
            <a:off x="4283968" y="3356992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Ovaal 6"/>
          <p:cNvSpPr/>
          <p:nvPr/>
        </p:nvSpPr>
        <p:spPr bwMode="auto">
          <a:xfrm>
            <a:off x="6372200" y="2852936"/>
            <a:ext cx="2771800" cy="1152128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al 7"/>
          <p:cNvSpPr/>
          <p:nvPr/>
        </p:nvSpPr>
        <p:spPr bwMode="auto">
          <a:xfrm>
            <a:off x="6948264" y="3356992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20000" y="540000"/>
            <a:ext cx="8424000" cy="792163"/>
          </a:xfrm>
        </p:spPr>
        <p:txBody>
          <a:bodyPr/>
          <a:lstStyle/>
          <a:p>
            <a:r>
              <a:rPr lang="nl-NL" sz="2800" dirty="0"/>
              <a:t>Aansluiting op ‘Baseline Informatiehuishouding’, nieuwe ‘Selectielijst archiefbescheiden’ en TMLO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409575"/>
            <a:ext cx="8782050" cy="6038850"/>
          </a:xfrm>
          <a:prstGeom prst="rect">
            <a:avLst/>
          </a:prstGeom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8013" cy="1143000"/>
          </a:xfrm>
        </p:spPr>
        <p:txBody>
          <a:bodyPr/>
          <a:lstStyle/>
          <a:p>
            <a:pPr algn="ctr"/>
            <a:r>
              <a:rPr lang="nl-NL" sz="2800" dirty="0"/>
              <a:t>Klantcontacten toegevoegd</a:t>
            </a:r>
          </a:p>
        </p:txBody>
      </p:sp>
      <p:sp>
        <p:nvSpPr>
          <p:cNvPr id="7" name="Ovaal 6"/>
          <p:cNvSpPr/>
          <p:nvPr/>
        </p:nvSpPr>
        <p:spPr bwMode="auto">
          <a:xfrm>
            <a:off x="2771800" y="692696"/>
            <a:ext cx="2304256" cy="1512168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4267493" y="2348880"/>
            <a:ext cx="4428064" cy="3753176"/>
          </a:xfrm>
          <a:solidFill>
            <a:schemeClr val="accent6">
              <a:lumMod val="20000"/>
              <a:lumOff val="80000"/>
              <a:alpha val="88000"/>
            </a:schemeClr>
          </a:solidFill>
        </p:spPr>
        <p:txBody>
          <a:bodyPr/>
          <a:lstStyle/>
          <a:p>
            <a:r>
              <a:rPr lang="nl-NL" sz="2000" dirty="0"/>
              <a:t>Attributen:</a:t>
            </a:r>
          </a:p>
          <a:p>
            <a:pPr marL="690563">
              <a:buFont typeface="Arial" pitchFamily="34" charset="0"/>
              <a:buChar char="•"/>
            </a:pPr>
            <a:r>
              <a:rPr lang="nl-NL" sz="2000" dirty="0"/>
              <a:t>Identificatie</a:t>
            </a:r>
          </a:p>
          <a:p>
            <a:pPr marL="690563">
              <a:buFont typeface="Arial" pitchFamily="34" charset="0"/>
              <a:buChar char="•"/>
            </a:pPr>
            <a:r>
              <a:rPr lang="nl-NL" sz="2000" dirty="0"/>
              <a:t>Datum/tijd</a:t>
            </a:r>
          </a:p>
          <a:p>
            <a:pPr marL="690563">
              <a:buFont typeface="Arial" pitchFamily="34" charset="0"/>
              <a:buChar char="•"/>
            </a:pPr>
            <a:r>
              <a:rPr lang="nl-NL" sz="2000" dirty="0"/>
              <a:t>Kanaal</a:t>
            </a:r>
          </a:p>
          <a:p>
            <a:pPr marL="690563">
              <a:buFont typeface="Arial" pitchFamily="34" charset="0"/>
              <a:buChar char="•"/>
            </a:pPr>
            <a:r>
              <a:rPr lang="nl-NL" sz="2000" dirty="0"/>
              <a:t>Onderwerp</a:t>
            </a:r>
          </a:p>
          <a:p>
            <a:pPr marL="690563">
              <a:buFont typeface="Arial" pitchFamily="34" charset="0"/>
              <a:buChar char="•"/>
            </a:pPr>
            <a:r>
              <a:rPr lang="nl-NL" sz="2000" dirty="0"/>
              <a:t>Toelichting</a:t>
            </a:r>
          </a:p>
          <a:p>
            <a:r>
              <a:rPr lang="nl-NL" sz="2000" dirty="0"/>
              <a:t>Relaties naar:</a:t>
            </a:r>
          </a:p>
          <a:p>
            <a:pPr marL="690563">
              <a:buFont typeface="Arial" pitchFamily="34" charset="0"/>
              <a:buChar char="•"/>
            </a:pPr>
            <a:r>
              <a:rPr lang="nl-NL" sz="2000" dirty="0"/>
              <a:t>Externe betrokkene (klant)</a:t>
            </a:r>
          </a:p>
          <a:p>
            <a:pPr marL="690563">
              <a:buFont typeface="Arial" pitchFamily="34" charset="0"/>
              <a:buChar char="•"/>
            </a:pPr>
            <a:r>
              <a:rPr lang="nl-NL" sz="2000" dirty="0"/>
              <a:t>Medewerker</a:t>
            </a:r>
          </a:p>
          <a:p>
            <a:pPr marL="690563">
              <a:buFont typeface="Arial" pitchFamily="34" charset="0"/>
              <a:buChar char="•"/>
            </a:pPr>
            <a:r>
              <a:rPr lang="nl-NL" sz="2000" dirty="0"/>
              <a:t>Document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King PowerPointsjabloon oranje 25% 13070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2.xml><?xml version="1.0" encoding="utf-8"?>
<a:theme xmlns:a="http://schemas.openxmlformats.org/drawingml/2006/main" name="Tijdelijk_bestand_Presentatie_IenM[1]">
  <a:themeElements>
    <a:clrScheme name="">
      <a:dk1>
        <a:srgbClr val="000000"/>
      </a:dk1>
      <a:lt1>
        <a:srgbClr val="FFFFFF"/>
      </a:lt1>
      <a:dk2>
        <a:srgbClr val="0E4A10"/>
      </a:dk2>
      <a:lt2>
        <a:srgbClr val="47145C"/>
      </a:lt2>
      <a:accent1>
        <a:srgbClr val="046F96"/>
      </a:accent1>
      <a:accent2>
        <a:srgbClr val="9ACCD4"/>
      </a:accent2>
      <a:accent3>
        <a:srgbClr val="FFFFFF"/>
      </a:accent3>
      <a:accent4>
        <a:srgbClr val="000000"/>
      </a:accent4>
      <a:accent5>
        <a:srgbClr val="AABBC9"/>
      </a:accent5>
      <a:accent6>
        <a:srgbClr val="8BB9C0"/>
      </a:accent6>
      <a:hlink>
        <a:srgbClr val="ED8FBB"/>
      </a:hlink>
      <a:folHlink>
        <a:srgbClr val="900079"/>
      </a:folHlink>
    </a:clrScheme>
    <a:fontScheme name="minister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ministerie 1">
        <a:dk1>
          <a:srgbClr val="000000"/>
        </a:dk1>
        <a:lt1>
          <a:srgbClr val="FFFFFF"/>
        </a:lt1>
        <a:dk2>
          <a:srgbClr val="529D26"/>
        </a:dk2>
        <a:lt2>
          <a:srgbClr val="808080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ED8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sterie 2">
        <a:dk1>
          <a:srgbClr val="000000"/>
        </a:dk1>
        <a:lt1>
          <a:srgbClr val="FFFFFF"/>
        </a:lt1>
        <a:dk2>
          <a:srgbClr val="3C1508"/>
        </a:dk2>
        <a:lt2>
          <a:srgbClr val="3C1508"/>
        </a:lt2>
        <a:accent1>
          <a:srgbClr val="FBD221"/>
        </a:accent1>
        <a:accent2>
          <a:srgbClr val="F9A529"/>
        </a:accent2>
        <a:accent3>
          <a:srgbClr val="FFFFFF"/>
        </a:accent3>
        <a:accent4>
          <a:srgbClr val="000000"/>
        </a:accent4>
        <a:accent5>
          <a:srgbClr val="FDE5AB"/>
        </a:accent5>
        <a:accent6>
          <a:srgbClr val="E29524"/>
        </a:accent6>
        <a:hlink>
          <a:srgbClr val="EE0026"/>
        </a:hlink>
        <a:folHlink>
          <a:srgbClr val="60652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sterie 3">
        <a:dk1>
          <a:srgbClr val="000000"/>
        </a:dk1>
        <a:lt1>
          <a:srgbClr val="FFFFFF"/>
        </a:lt1>
        <a:dk2>
          <a:srgbClr val="47145C"/>
        </a:dk2>
        <a:lt2>
          <a:srgbClr val="0E4A10"/>
        </a:lt2>
        <a:accent1>
          <a:srgbClr val="EE0026"/>
        </a:accent1>
        <a:accent2>
          <a:srgbClr val="D60044"/>
        </a:accent2>
        <a:accent3>
          <a:srgbClr val="FFFFFF"/>
        </a:accent3>
        <a:accent4>
          <a:srgbClr val="000000"/>
        </a:accent4>
        <a:accent5>
          <a:srgbClr val="F5AAAC"/>
        </a:accent5>
        <a:accent6>
          <a:srgbClr val="C2003D"/>
        </a:accent6>
        <a:hlink>
          <a:srgbClr val="ED8FBB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sterie 4">
        <a:dk1>
          <a:srgbClr val="000000"/>
        </a:dk1>
        <a:lt1>
          <a:srgbClr val="FFFFFF"/>
        </a:lt1>
        <a:dk2>
          <a:srgbClr val="529D26"/>
        </a:dk2>
        <a:lt2>
          <a:srgbClr val="808080"/>
        </a:lt2>
        <a:accent1>
          <a:srgbClr val="6ED9AD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AE9D3"/>
        </a:accent5>
        <a:accent6>
          <a:srgbClr val="2086B2"/>
        </a:accent6>
        <a:hlink>
          <a:srgbClr val="9ACCD4"/>
        </a:hlink>
        <a:folHlink>
          <a:srgbClr val="ED8FB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King PowerPointsjabloon oranje 25% 13070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4.xml><?xml version="1.0" encoding="utf-8"?>
<a:theme xmlns:a="http://schemas.openxmlformats.org/drawingml/2006/main" name="2_King PowerPointsjabloon oranje 25% 13070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 PowerPointsjabloon oranje 25% 130703</Template>
  <TotalTime>4980</TotalTime>
  <Words>344</Words>
  <Application>Microsoft Office PowerPoint</Application>
  <PresentationFormat>Diavoorstelling (4:3)</PresentationFormat>
  <Paragraphs>82</Paragraphs>
  <Slides>14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4</vt:i4>
      </vt:variant>
      <vt:variant>
        <vt:lpstr>Diatitels</vt:lpstr>
      </vt:variant>
      <vt:variant>
        <vt:i4>14</vt:i4>
      </vt:variant>
    </vt:vector>
  </HeadingPairs>
  <TitlesOfParts>
    <vt:vector size="24" baseType="lpstr">
      <vt:lpstr>Arial Unicode MS</vt:lpstr>
      <vt:lpstr>ＭＳ Ｐゴシック</vt:lpstr>
      <vt:lpstr>Arial</vt:lpstr>
      <vt:lpstr>Times New Roman</vt:lpstr>
      <vt:lpstr>Verdana</vt:lpstr>
      <vt:lpstr>Wingdings</vt:lpstr>
      <vt:lpstr>King PowerPointsjabloon oranje 25% 130703</vt:lpstr>
      <vt:lpstr>Tijdelijk_bestand_Presentatie_IenM[1]</vt:lpstr>
      <vt:lpstr>1_King PowerPointsjabloon oranje 25% 130703</vt:lpstr>
      <vt:lpstr>2_King PowerPointsjabloon oranje 25% 130703</vt:lpstr>
      <vt:lpstr>Wijzigingen RGBZ 2.0 Werkgroep Zaak-Document-Services 12 oktober 2016, Arjan Kloosterboer</vt:lpstr>
      <vt:lpstr>Belangrijkste wijzigingen</vt:lpstr>
      <vt:lpstr>PowerPoint-presentatie</vt:lpstr>
      <vt:lpstr>Zaak, deelzaak en gerelateerde zaak</vt:lpstr>
      <vt:lpstr>Identificaties ZAAK, DOCUMENT, ORGANISATORISCHE EENHEID EN MEDEWERKER</vt:lpstr>
      <vt:lpstr>Identificaties ZAAK, DOCUMENT, ORGANISATORISCHE EENHEID EN MEDEWERKER</vt:lpstr>
      <vt:lpstr>Aansluiting op ‘Baseline Informatiehuishouding’, nieuwe ‘Selectielijst archiefbescheiden’ en TMLO</vt:lpstr>
      <vt:lpstr>Aansluiting op ‘Baseline Informatiehuishouding’, nieuwe ‘Selectielijst archiefbescheiden’ en TMLO</vt:lpstr>
      <vt:lpstr>Klantcontacten toegevoegd</vt:lpstr>
      <vt:lpstr>Afzender en geadresseerde van ‘document’</vt:lpstr>
      <vt:lpstr>Geoptimaliseerde waardenlijsten</vt:lpstr>
      <vt:lpstr>Kleinere wijzigingen</vt:lpstr>
      <vt:lpstr>Impact</vt:lpstr>
      <vt:lpstr>Wijzigingen RGBZ 2.0 Werkgroep Zaak-Document-Services 12 oktober 2016, Arjan Kloosterboer</vt:lpstr>
    </vt:vector>
  </TitlesOfParts>
  <Company>VNG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Impactanalyse Omgevingswet Voor gemeenten</dc:title>
  <dc:creator>Cees van Westrenen</dc:creator>
  <cp:lastModifiedBy>A.C. Kloosterboer</cp:lastModifiedBy>
  <cp:revision>115</cp:revision>
  <dcterms:created xsi:type="dcterms:W3CDTF">2013-10-16T18:43:29Z</dcterms:created>
  <dcterms:modified xsi:type="dcterms:W3CDTF">2016-10-11T16:13:18Z</dcterms:modified>
</cp:coreProperties>
</file>